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21"/>
  </p:notesMasterIdLst>
  <p:handoutMasterIdLst>
    <p:handoutMasterId r:id="rId22"/>
  </p:handoutMasterIdLst>
  <p:sldIdLst>
    <p:sldId id="445" r:id="rId5"/>
    <p:sldId id="446" r:id="rId6"/>
    <p:sldId id="447" r:id="rId7"/>
    <p:sldId id="448" r:id="rId8"/>
    <p:sldId id="449" r:id="rId9"/>
    <p:sldId id="450" r:id="rId10"/>
    <p:sldId id="458" r:id="rId11"/>
    <p:sldId id="465" r:id="rId12"/>
    <p:sldId id="466" r:id="rId13"/>
    <p:sldId id="467" r:id="rId14"/>
    <p:sldId id="454" r:id="rId15"/>
    <p:sldId id="451" r:id="rId16"/>
    <p:sldId id="456" r:id="rId17"/>
    <p:sldId id="455" r:id="rId18"/>
    <p:sldId id="453" r:id="rId19"/>
    <p:sldId id="457" r:id="rId2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50"/>
            <p14:sldId id="458"/>
          </p14:sldIdLst>
        </p14:section>
        <p14:section name="Chairman election" id="{B1C1F39D-75D6-4294-B809-272FB0252E69}">
          <p14:sldIdLst>
            <p14:sldId id="465"/>
            <p14:sldId id="466"/>
            <p14:sldId id="467"/>
          </p14:sldIdLst>
        </p14:section>
        <p14:section name="Week 1" id="{E9139E82-C24E-4DF6-BAC8-EA3831C19DD1}">
          <p14:sldIdLst>
            <p14:sldId id="454"/>
            <p14:sldId id="451"/>
            <p14:sldId id="456"/>
          </p14:sldIdLst>
        </p14:section>
        <p14:section name="Week 2" id="{ACD60801-652A-4B6B-B38C-F24E9EF9FE61}">
          <p14:sldIdLst>
            <p14:sldId id="455"/>
            <p14:sldId id="453"/>
            <p14:sldId id="4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4" autoAdjust="0"/>
    <p:restoredTop sz="95889" autoAdjust="0"/>
  </p:normalViewPr>
  <p:slideViewPr>
    <p:cSldViewPr snapToGrid="0" showGuides="1">
      <p:cViewPr varScale="1">
        <p:scale>
          <a:sx n="80" d="100"/>
          <a:sy n="80" d="100"/>
        </p:scale>
        <p:origin x="158" y="62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 smtClean="0">
                <a:ln w="0"/>
                <a:latin typeface="Calibri" panose="020F0502020204030204" pitchFamily="34" charset="0"/>
                <a:ea typeface="华文细黑"/>
              </a:rPr>
              <a:t>S3-211354,</a:t>
            </a:r>
            <a:r>
              <a:rPr lang="en-GB" altLang="en-US" sz="1200" baseline="0" dirty="0" smtClean="0">
                <a:ln w="0"/>
                <a:latin typeface="Calibri" panose="020F0502020204030204" pitchFamily="34" charset="0"/>
                <a:ea typeface="华文细黑"/>
              </a:rPr>
              <a:t> </a:t>
            </a:r>
            <a:r>
              <a:rPr lang="en-GB" altLang="en-US" sz="1200" dirty="0" smtClean="0">
                <a:ln w="0"/>
                <a:latin typeface="Calibri" panose="020F0502020204030204" pitchFamily="34" charset="0"/>
                <a:ea typeface="华文细黑"/>
              </a:rPr>
              <a:t>SA3#103-e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 smtClean="0">
                <a:ln w="0"/>
                <a:latin typeface="Calibri" panose="020F0502020204030204" pitchFamily="34" charset="0"/>
                <a:ea typeface="华文细黑"/>
              </a:rPr>
              <a:t>S3-211354, 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 smtClean="0">
                <a:ln w="0"/>
                <a:latin typeface="Calibri" panose="020F0502020204030204" pitchFamily="34" charset="0"/>
                <a:ea typeface="华文细黑"/>
              </a:rPr>
              <a:t>S3-211354, 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 smtClean="0">
                <a:ln w="0"/>
                <a:latin typeface="Calibri" panose="020F0502020204030204" pitchFamily="34" charset="0"/>
                <a:ea typeface="华文细黑"/>
              </a:rPr>
              <a:t>S3-211354, 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3e/Docs/S3-21wxyz.zip" TargetMode="External"/><Relationship Id="rId2" Type="http://schemas.openxmlformats.org/officeDocument/2006/relationships/hyperlink" Target="https://www.3gpp.org/ftp/TSG_SA/WG3_Security/TSGS3_103e/Docs/S3-211989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3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news-events/elections/2182" TargetMode="Externa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SA3#103-e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Deadlines</a:t>
            </a:r>
          </a:p>
        </p:txBody>
      </p:sp>
      <p:graphicFrame>
        <p:nvGraphicFramePr>
          <p:cNvPr id="12" name="Table 4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628775" y="2203450"/>
          <a:ext cx="8763000" cy="115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97913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10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11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12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13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14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33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Candidature submission deadline</a:t>
                      </a:r>
                    </a:p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11:00 UTC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3" name="Table 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304487166"/>
              </p:ext>
            </p:extLst>
          </p:nvPr>
        </p:nvGraphicFramePr>
        <p:xfrm>
          <a:off x="1628140" y="3371850"/>
          <a:ext cx="8763000" cy="97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Monday</a:t>
                      </a:r>
                    </a:p>
                    <a:p>
                      <a:pPr algn="ctr"/>
                      <a:r>
                        <a:rPr lang="en-US" sz="1400" i="1" dirty="0">
                          <a:solidFill>
                            <a:schemeClr val="tx1"/>
                          </a:solidFill>
                        </a:rPr>
                        <a:t>17 May 2021</a:t>
                      </a:r>
                      <a:endParaRPr lang="en-US" sz="1400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18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19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20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21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33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Registration deadline</a:t>
                      </a:r>
                    </a:p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13:00 UTC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1st ballot start</a:t>
                      </a:r>
                    </a:p>
                    <a:p>
                      <a:pPr algn="ctr"/>
                      <a:r>
                        <a:rPr lang="en-US" sz="1200" dirty="0"/>
                        <a:t>13:00 UTC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1st ballot end</a:t>
                      </a:r>
                    </a:p>
                    <a:p>
                      <a:pPr algn="ctr"/>
                      <a:r>
                        <a:rPr lang="en-US" sz="1200" dirty="0"/>
                        <a:t>13:00 UTC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2nd ballot start</a:t>
                      </a:r>
                    </a:p>
                    <a:p>
                      <a:pPr algn="ctr"/>
                      <a:r>
                        <a:rPr lang="en-US" sz="1200" dirty="0"/>
                        <a:t>13:00 </a:t>
                      </a:r>
                      <a:r>
                        <a:rPr lang="en-US" sz="1200" dirty="0" err="1"/>
                        <a:t>UTC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2nd ballot end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12:00 </a:t>
                      </a:r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UTC</a:t>
                      </a:r>
                      <a:endParaRPr lang="en-US" sz="1200" strike="sngStrike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&amp; 2</a:t>
            </a:r>
          </a:p>
          <a:p>
            <a:r>
              <a:rPr lang="en-US" dirty="0"/>
              <a:t>Rel-17 study items: </a:t>
            </a:r>
          </a:p>
          <a:p>
            <a:pPr lvl="1"/>
            <a:r>
              <a:rPr lang="en-US" dirty="0"/>
              <a:t>Study items: </a:t>
            </a:r>
            <a:r>
              <a:rPr lang="en-US" dirty="0" smtClean="0"/>
              <a:t>5.7 to 5.19, 5.21, 5.22</a:t>
            </a:r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dirty="0"/>
              <a:t>The remaining study items will be covered in Week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If needed, we will allow discussion on SA2 </a:t>
            </a:r>
            <a:r>
              <a:rPr lang="en-US" dirty="0" err="1" smtClean="0"/>
              <a:t>LSes</a:t>
            </a:r>
            <a:r>
              <a:rPr lang="en-US" dirty="0" smtClean="0"/>
              <a:t> and related documents to continue during Week 2 as well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Email </a:t>
            </a:r>
            <a:r>
              <a:rPr lang="en-US" dirty="0"/>
              <a:t>approval for Week 1 output will take place during Week 2. The deadlines are shown in slide 12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Week 1 - Scope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1- Deadlines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838200" y="1825625"/>
          <a:ext cx="10515600" cy="4430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7913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17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18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19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20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21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335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17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335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06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30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Registration deadline at 13:00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en-US" sz="1200" b="1" baseline="30000" dirty="0">
                          <a:solidFill>
                            <a:srgbClr val="FF0000"/>
                          </a:solidFill>
                        </a:rPr>
                        <a:t>st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 ballot starts at 13:00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en-US" sz="1200" b="1" baseline="30000" dirty="0">
                          <a:solidFill>
                            <a:srgbClr val="FF0000"/>
                          </a:solidFill>
                        </a:rPr>
                        <a:t>st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 ballot ends at 13:00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en-US" sz="1200" b="1" baseline="30000" dirty="0">
                          <a:solidFill>
                            <a:srgbClr val="FF0000"/>
                          </a:solidFill>
                        </a:rPr>
                        <a:t>nd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 ballot starts at 13:00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en-US" sz="1200" b="1" baseline="30000" dirty="0">
                          <a:solidFill>
                            <a:srgbClr val="FF0000"/>
                          </a:solidFill>
                        </a:rPr>
                        <a:t>nd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 ballot ends at 13:00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84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W1/D1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W1/D5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370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Week 1 of e-meeting at 15:00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3103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Objections latest at 16:00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Last revision at 17:00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Week 1 - Conference call agenda</a:t>
            </a:r>
          </a:p>
        </p:txBody>
      </p:sp>
      <p:graphicFrame>
        <p:nvGraphicFramePr>
          <p:cNvPr id="4" name="Table 4"/>
          <p:cNvGraphicFramePr/>
          <p:nvPr/>
        </p:nvGraphicFramePr>
        <p:xfrm>
          <a:off x="1727900" y="1825625"/>
          <a:ext cx="9625898" cy="413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5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 May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 May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Wednesday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 May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Thursday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 May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Friday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21 May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0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1, 2 &amp; incoming LSes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ballot results (10 min)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Reserved</a:t>
                      </a: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Reserved</a:t>
                      </a: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ballot results (10 min)</a:t>
                      </a: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3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1, 2 &amp; incoming LSes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Reserved</a:t>
                      </a: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Reserved</a:t>
                      </a: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Admin</a:t>
            </a:r>
          </a:p>
          <a:p>
            <a:pPr lvl="1"/>
            <a:r>
              <a:rPr lang="en-US" sz="2000" dirty="0"/>
              <a:t>Agenda items: 3, 6 &amp; 7</a:t>
            </a:r>
          </a:p>
          <a:p>
            <a:r>
              <a:rPr lang="en-US" sz="2400" dirty="0"/>
              <a:t>New proposals</a:t>
            </a:r>
          </a:p>
          <a:p>
            <a:pPr lvl="1"/>
            <a:r>
              <a:rPr lang="en-US" sz="2000" dirty="0"/>
              <a:t>Agenda items: 4.21 &amp; 5.23</a:t>
            </a:r>
          </a:p>
          <a:p>
            <a:r>
              <a:rPr lang="en-US" sz="2400" dirty="0"/>
              <a:t>All normative items</a:t>
            </a:r>
          </a:p>
          <a:p>
            <a:pPr lvl="1"/>
            <a:r>
              <a:rPr lang="en-US" sz="2000" dirty="0"/>
              <a:t>Work items: 4.1 to 4.20</a:t>
            </a:r>
          </a:p>
          <a:p>
            <a:r>
              <a:rPr lang="en-US" sz="2400" dirty="0"/>
              <a:t>Rel-17 study items: </a:t>
            </a:r>
          </a:p>
          <a:p>
            <a:pPr lvl="1"/>
            <a:r>
              <a:rPr lang="en-US" sz="2000" dirty="0"/>
              <a:t>Study items: 5.1 to </a:t>
            </a:r>
            <a:r>
              <a:rPr lang="en-US" sz="2000" dirty="0" smtClean="0"/>
              <a:t>5.6</a:t>
            </a:r>
            <a:r>
              <a:rPr lang="en-US" sz="2000" dirty="0" smtClean="0"/>
              <a:t>, 5.20</a:t>
            </a:r>
            <a:endParaRPr lang="en-US" sz="2000" dirty="0">
              <a:highlight>
                <a:srgbClr val="FFFF00"/>
              </a:highlight>
            </a:endParaRPr>
          </a:p>
          <a:p>
            <a:r>
              <a:rPr lang="en-US" sz="2400" dirty="0"/>
              <a:t>Other areas</a:t>
            </a:r>
          </a:p>
          <a:p>
            <a:pPr lvl="1"/>
            <a:r>
              <a:rPr lang="en-US" sz="2000" dirty="0"/>
              <a:t>4.22 and 5.24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Week 2 output will take place after the meeting. The deadlines will be provided during Week 2.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Week 2- Deadlines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6000" y="945931"/>
            <a:ext cx="2585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6600"/>
                </a:solidFill>
              </a:rPr>
              <a:t>W1O = Week 1 Output</a:t>
            </a:r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ph idx="1"/>
          </p:nvPr>
        </p:nvGraphicFramePr>
        <p:xfrm>
          <a:off x="838200" y="1825624"/>
          <a:ext cx="10515600" cy="45054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8425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24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25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26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27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28 May 2021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786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27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712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 – available at 11:00</a:t>
                      </a:r>
                    </a:p>
                    <a:p>
                      <a:pPr algn="ctr"/>
                      <a:r>
                        <a:rPr lang="en-US" sz="1200" dirty="0"/>
                        <a:t>W2 - 1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W1O– last comm. at 11:00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W2 - 2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W2 - 3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70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27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78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13:00-14:00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W2/D1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W2/D2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W2/D3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W2/D4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9786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e-meeting at 15:00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7637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closes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W2 - Objections latest at 16:00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W1O – last rev. at 17:00</a:t>
                      </a:r>
                    </a:p>
                    <a:p>
                      <a:pPr algn="ctr"/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algn="ctr"/>
                      <a:r>
                        <a:rPr lang="en-US" sz="1200" dirty="0"/>
                        <a:t>W2 - Last revision at 17:00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Week 2 - Conference call agenda</a:t>
            </a:r>
          </a:p>
        </p:txBody>
      </p:sp>
      <p:graphicFrame>
        <p:nvGraphicFramePr>
          <p:cNvPr id="8" name="Table 4"/>
          <p:cNvGraphicFramePr/>
          <p:nvPr/>
        </p:nvGraphicFramePr>
        <p:xfrm>
          <a:off x="1727900" y="1825625"/>
          <a:ext cx="9625897" cy="413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7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15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1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151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 May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 May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Wednesday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 May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Thursday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 May 2021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0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13:00 - 13:30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400" dirty="0"/>
                        <a:t>3 &amp; 4.22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4.21 &amp; 5.23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</a:t>
                      </a: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</a:t>
                      </a:r>
                      <a:endParaRPr lang="en-US" sz="1400" dirty="0"/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83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13:30 - 14:00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dirty="0"/>
                        <a:t>3 &amp; 4.22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Reserved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i="1" dirty="0"/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&amp; admin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i="1" dirty="0"/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&amp; admin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Week 1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r>
              <a:rPr lang="sv-SE" dirty="0"/>
              <a:t>Week 2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pPr lvl="1"/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838835" y="4073525"/>
            <a:ext cx="5125085" cy="29248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v-SE" dirty="0"/>
          </a:p>
          <a:p>
            <a:r>
              <a:rPr lang="en-US" altLang="sv-SE" dirty="0"/>
              <a:t>Chairman election</a:t>
            </a:r>
            <a:endParaRPr lang="sv-SE" dirty="0"/>
          </a:p>
          <a:p>
            <a:pPr lvl="1"/>
            <a:r>
              <a:rPr lang="en-US" altLang="sv-SE" dirty="0"/>
              <a:t>Candidates</a:t>
            </a:r>
            <a:endParaRPr lang="sv-SE" dirty="0"/>
          </a:p>
          <a:p>
            <a:pPr lvl="1"/>
            <a:r>
              <a:rPr lang="en-US" altLang="sv-SE" dirty="0"/>
              <a:t>Voting tool introduction</a:t>
            </a:r>
          </a:p>
          <a:p>
            <a:pPr lvl="1"/>
            <a:r>
              <a:rPr lang="en-US" altLang="sv-SE" dirty="0"/>
              <a:t>Deadlines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www.3gpp.org/ftp/TSG_SA/WG3_Security/TSGS3_103e/Docs/</a:t>
            </a:r>
            <a:r>
              <a:rPr lang="en-US" altLang="zh-CN" dirty="0" smtClean="0">
                <a:hlinkClick r:id="rId2"/>
              </a:rPr>
              <a:t>S3-211989</a:t>
            </a:r>
            <a:r>
              <a:rPr lang="en-US" dirty="0" smtClean="0">
                <a:hlinkClick r:id="rId2"/>
              </a:rPr>
              <a:t>.zip</a:t>
            </a:r>
            <a:r>
              <a:rPr lang="en-US" dirty="0" smtClean="0"/>
              <a:t>  </a:t>
            </a:r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www.3gpp.org/ftp/TSG_SA/WG3_Security/TSGS3_103e/Docs/S3-211530.zip</a:t>
            </a:r>
            <a:r>
              <a:rPr lang="en-US" dirty="0" smtClean="0"/>
              <a:t>  </a:t>
            </a:r>
            <a:endParaRPr lang="en-US" dirty="0"/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13:00-15:00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</a:t>
            </a:r>
            <a:r>
              <a:rPr lang="sv-SE" dirty="0" smtClean="0"/>
              <a:t>”3GPP-SA3#103e”</a:t>
            </a:r>
            <a:endParaRPr lang="sv-SE" dirty="0"/>
          </a:p>
          <a:p>
            <a:pPr lvl="1"/>
            <a:endParaRPr 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General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[SA3#103-e][AI#]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[SA3#103-e][AI#&lt;,group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[SA3#103-e][AI#]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"[SA3#103-e][admin]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https://www.3gpp.org/ftp/tsg_sa/WG3_Security/TSGS3_103e/Inbox/Drafts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Drafting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</a:t>
            </a:r>
          </a:p>
          <a:p>
            <a:r>
              <a:rPr lang="en-US" sz="2000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121643"/>
              </p:ext>
            </p:extLst>
          </p:nvPr>
        </p:nvGraphicFramePr>
        <p:xfrm>
          <a:off x="1157013" y="4337853"/>
          <a:ext cx="10036503" cy="152908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4.1, 4.2, 4.3, 4.4, 4.5,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4.6, 4.7, 4.8, 4.12,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4.14, 4.15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4.21, 5.2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, 5.4, 5.5, 5.6,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5.9,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5.14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, 5.16, 5.19, 5.21,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5.22, 5.23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3, 4.9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4.10, 4.11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, 4.13, 4.16, 4.17, 4.18, 4.19, 4.20,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4.22, 5.1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, 5.3, 5.7,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5.8, 5.10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, 5.11,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5.12,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5.13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, 5.15, 5.17, 5.18,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5.20, 5.24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Monitoring</a:t>
            </a:r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Candidates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u="sng" dirty="0">
                <a:hlinkClick r:id="rId2"/>
              </a:rPr>
              <a:t>https://www.3gpp.org/news-events/elections/2182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tool introduction</a:t>
            </a:r>
          </a:p>
        </p:txBody>
      </p:sp>
      <p:pic>
        <p:nvPicPr>
          <p:cNvPr id="3" name="图片 -21474826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95575" y="3208655"/>
            <a:ext cx="1875790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665" y="2231390"/>
            <a:ext cx="5478145" cy="977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3875" y="1835150"/>
            <a:ext cx="46393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+mn-lt"/>
                <a:cs typeface="+mn-lt"/>
              </a:rPr>
              <a:t>1. Access Voting tool with logged in account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23875" y="3727450"/>
            <a:ext cx="189039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</a:rPr>
              <a:t>2. Find 3GPP SA3#103-e meeting through filter</a:t>
            </a:r>
          </a:p>
          <a:p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</a:rPr>
              <a:t>Please be careful. It is not 3GPPSA3#103.</a:t>
            </a:r>
          </a:p>
        </p:txBody>
      </p:sp>
      <p:sp>
        <p:nvSpPr>
          <p:cNvPr id="7" name="矩形 6"/>
          <p:cNvSpPr/>
          <p:nvPr/>
        </p:nvSpPr>
        <p:spPr>
          <a:xfrm>
            <a:off x="3150870" y="4408170"/>
            <a:ext cx="964565" cy="20637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-2147482623" descr="900px-Media-3gppvotingtool-image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0515" y="2355850"/>
            <a:ext cx="4137660" cy="1136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158865" y="1894205"/>
            <a:ext cx="46393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+mn-lt"/>
                <a:cs typeface="+mn-lt"/>
              </a:rPr>
              <a:t>3. Enter election details pages</a:t>
            </a:r>
          </a:p>
        </p:txBody>
      </p:sp>
      <p:pic>
        <p:nvPicPr>
          <p:cNvPr id="10" name="图片 -2147482622" descr="732px-Media-3gppvotingtool-image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7085" y="4064635"/>
            <a:ext cx="3520440" cy="2162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6158865" y="3727450"/>
            <a:ext cx="38995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+mn-lt"/>
                <a:cs typeface="+mn-lt"/>
              </a:rPr>
              <a:t>4. Cast a vote and confirm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914,&quot;width&quot;:383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95a161d-a010-4a66-8ae4-83959250fba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ef08a8f-8a08-487c-939b-b881a394605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caff5c9-5525-42d2-a219-5cdecbfb202a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1420</Words>
  <Application>Microsoft Office PowerPoint</Application>
  <PresentationFormat>宽屏</PresentationFormat>
  <Paragraphs>276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华文细黑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2_Office Theme</vt:lpstr>
      <vt:lpstr>3_Office Theme</vt:lpstr>
      <vt:lpstr>Process and agenda for SA3#103-e</vt:lpstr>
      <vt:lpstr>Outline</vt:lpstr>
      <vt:lpstr>General</vt:lpstr>
      <vt:lpstr>Email rules (1/2)</vt:lpstr>
      <vt:lpstr>Drafting</vt:lpstr>
      <vt:lpstr>Decision making</vt:lpstr>
      <vt:lpstr>Discussion Monitoring</vt:lpstr>
      <vt:lpstr>Candidates</vt:lpstr>
      <vt:lpstr>Voting tool introduction</vt:lpstr>
      <vt:lpstr>Deadlines</vt:lpstr>
      <vt:lpstr>Week 1 - Scope</vt:lpstr>
      <vt:lpstr>Week 1- Deadlines</vt:lpstr>
      <vt:lpstr>Week 1 - Conference call agenda</vt:lpstr>
      <vt:lpstr>Week 2 - Scope</vt:lpstr>
      <vt:lpstr>Week 2- Deadlines</vt:lpstr>
      <vt:lpstr>Week 2 - Conference call agenda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2021-05-12T09:17:32Z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  <property fmtid="{D5CDD505-2E9C-101B-9397-08002B2CF9AE}" pid="5" name="NSCPROP_SA">
    <vt:lpwstr>C:\Users\rajvel\Desktop\SA3#103\Admin\draft_S3-21wxyz_process_and_agenda_SA3_103e_v3.pptx</vt:lpwstr>
  </property>
</Properties>
</file>